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9" r:id="rId4"/>
    <p:sldId id="260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4" r:id="rId18"/>
    <p:sldId id="275" r:id="rId19"/>
    <p:sldId id="276" r:id="rId20"/>
    <p:sldId id="280" r:id="rId21"/>
    <p:sldId id="278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9E09428-3826-4582-8E51-5D575207F8AC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E503DCC-5604-4679-99B7-9293ACA17301}" type="datetimeFigureOut">
              <a:rPr lang="pl-PL" smtClean="0"/>
              <a:t>22.01.2023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orczakowo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89" y="692696"/>
            <a:ext cx="8229600" cy="3518247"/>
          </a:xfrm>
        </p:spPr>
        <p:txBody>
          <a:bodyPr>
            <a:noAutofit/>
          </a:bodyPr>
          <a:lstStyle/>
          <a:p>
            <a:pPr algn="ctr"/>
            <a:r>
              <a:rPr lang="pl-PL" sz="4800" dirty="0"/>
              <a:t>Co należy wiedzieć</a:t>
            </a:r>
            <a:br>
              <a:rPr lang="pl-PL" sz="4800" dirty="0"/>
            </a:br>
            <a:r>
              <a:rPr lang="pl-PL" sz="4800" dirty="0"/>
              <a:t>o Kole Przyjaciół Korczakowa </a:t>
            </a:r>
            <a:br>
              <a:rPr lang="pl-PL" sz="4800" dirty="0"/>
            </a:br>
            <a:r>
              <a:rPr lang="pl-PL" sz="4800" dirty="0"/>
              <a:t>im. Jerzego </a:t>
            </a:r>
            <a:r>
              <a:rPr lang="pl-PL" sz="4800" dirty="0" err="1"/>
              <a:t>Zgodzińskiego</a:t>
            </a:r>
            <a:r>
              <a:rPr lang="pl-PL" sz="4800" dirty="0"/>
              <a:t>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19672" y="5517232"/>
            <a:ext cx="6461760" cy="1066800"/>
          </a:xfrm>
        </p:spPr>
        <p:txBody>
          <a:bodyPr/>
          <a:lstStyle/>
          <a:p>
            <a:r>
              <a:rPr lang="pl-PL" dirty="0"/>
              <a:t>Krótka prezentacja zawierająca najważniejsze informacje</a:t>
            </a:r>
          </a:p>
        </p:txBody>
      </p:sp>
    </p:spTree>
    <p:extLst>
      <p:ext uri="{BB962C8B-B14F-4D97-AF65-F5344CB8AC3E}">
        <p14:creationId xmlns:p14="http://schemas.microsoft.com/office/powerpoint/2010/main" val="3760541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Wspierający, honorowy?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Członkiem </a:t>
            </a:r>
            <a:r>
              <a:rPr lang="pl-PL" sz="2800" b="1" dirty="0"/>
              <a:t>wspierającym</a:t>
            </a:r>
            <a:r>
              <a:rPr lang="pl-PL" sz="2800" dirty="0"/>
              <a:t> może zostać osoba fizyczna i prawna, która zadeklaruje na piśmie pomoc finansową, rzeczową lub merytoryczną.</a:t>
            </a:r>
            <a:br>
              <a:rPr lang="pl-PL" sz="2800" dirty="0"/>
            </a:br>
            <a:endParaRPr lang="pl-PL" sz="2800" dirty="0"/>
          </a:p>
          <a:p>
            <a:pPr algn="just"/>
            <a:r>
              <a:rPr lang="pl-PL" sz="2800" dirty="0"/>
              <a:t>Członkiem </a:t>
            </a:r>
            <a:r>
              <a:rPr lang="pl-PL" sz="2800" b="1" dirty="0"/>
              <a:t>honorowym</a:t>
            </a:r>
            <a:r>
              <a:rPr lang="pl-PL" sz="2800" dirty="0"/>
              <a:t> KPK może być osoba fizyczna, która wniosła wybitny wkład </a:t>
            </a:r>
            <a:br>
              <a:rPr lang="pl-PL" sz="2800" dirty="0"/>
            </a:br>
            <a:r>
              <a:rPr lang="pl-PL" sz="2800" dirty="0"/>
              <a:t>w działalność i rozwój KPK.</a:t>
            </a:r>
          </a:p>
          <a:p>
            <a:pPr algn="just"/>
            <a:endParaRPr lang="pl-PL" sz="2800" dirty="0"/>
          </a:p>
          <a:p>
            <a:pPr algn="just"/>
            <a:r>
              <a:rPr lang="pl-PL" sz="2800" dirty="0"/>
              <a:t>Członkowie honorowi i wspierający nie posiadają biernego i czynnego prawa wyborczego.</a:t>
            </a:r>
          </a:p>
        </p:txBody>
      </p:sp>
    </p:spTree>
    <p:extLst>
      <p:ext uri="{BB962C8B-B14F-4D97-AF65-F5344CB8AC3E}">
        <p14:creationId xmlns:p14="http://schemas.microsoft.com/office/powerpoint/2010/main" val="1528290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Prawa – członkowie zwyczajni mają prawo do: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0266" y="1772816"/>
            <a:ext cx="8388424" cy="4896544"/>
          </a:xfrm>
        </p:spPr>
        <p:txBody>
          <a:bodyPr>
            <a:normAutofit lnSpcReduction="10000"/>
          </a:bodyPr>
          <a:lstStyle/>
          <a:p>
            <a:endParaRPr lang="pl-PL" sz="2400" b="1" dirty="0"/>
          </a:p>
          <a:p>
            <a:r>
              <a:rPr lang="pl-PL" sz="2400" b="1" dirty="0"/>
              <a:t>biernego i czynnego </a:t>
            </a:r>
            <a:r>
              <a:rPr lang="pl-PL" sz="2400" dirty="0"/>
              <a:t>uczestniczenia w wyborach do władz KPK,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korzystania z dorobku </a:t>
            </a:r>
            <a:r>
              <a:rPr lang="pl-PL" sz="2400" dirty="0"/>
              <a:t>i wszelkich form działalności KPK,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udziału w zebraniach, wykładach oraz imprezach</a:t>
            </a:r>
            <a:r>
              <a:rPr lang="pl-PL" sz="2400" dirty="0"/>
              <a:t> organizowanych przez KPK,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zgłaszania wniosków </a:t>
            </a:r>
            <a:r>
              <a:rPr lang="pl-PL" sz="2400" dirty="0"/>
              <a:t>co do działalności KPK.</a:t>
            </a:r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Członkowie zwyczajni </a:t>
            </a:r>
            <a:r>
              <a:rPr lang="pl-PL" sz="2400" b="1" dirty="0"/>
              <a:t>tworzą Walne Zebranie </a:t>
            </a:r>
            <a:r>
              <a:rPr lang="pl-PL" sz="2400" dirty="0"/>
              <a:t>Członków.</a:t>
            </a:r>
          </a:p>
        </p:txBody>
      </p:sp>
    </p:spTree>
    <p:extLst>
      <p:ext uri="{BB962C8B-B14F-4D97-AF65-F5344CB8AC3E}">
        <p14:creationId xmlns:p14="http://schemas.microsoft.com/office/powerpoint/2010/main" val="205111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Obowiązki – członkowie mają obowiązek: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600200"/>
            <a:ext cx="7897688" cy="4800600"/>
          </a:xfrm>
        </p:spPr>
        <p:txBody>
          <a:bodyPr>
            <a:normAutofit/>
          </a:bodyPr>
          <a:lstStyle/>
          <a:p>
            <a:pPr lvl="0"/>
            <a:endParaRPr lang="pl-PL" sz="2800" b="1" dirty="0"/>
          </a:p>
          <a:p>
            <a:pPr lvl="0"/>
            <a:r>
              <a:rPr lang="pl-PL" sz="2800" b="1" dirty="0"/>
              <a:t>brania udziału w działalności</a:t>
            </a:r>
            <a:r>
              <a:rPr lang="pl-PL" sz="2800" dirty="0"/>
              <a:t> KPK i w realizacji jego celów,</a:t>
            </a:r>
            <a:br>
              <a:rPr lang="pl-PL" sz="2800" dirty="0"/>
            </a:br>
            <a:endParaRPr lang="pl-PL" sz="2800" dirty="0"/>
          </a:p>
          <a:p>
            <a:pPr lvl="0"/>
            <a:r>
              <a:rPr lang="pl-PL" sz="2800" b="1" dirty="0"/>
              <a:t>uczestniczenia w walnych zebraniach </a:t>
            </a:r>
            <a:r>
              <a:rPr lang="pl-PL" sz="2800" dirty="0"/>
              <a:t>członków,</a:t>
            </a:r>
            <a:br>
              <a:rPr lang="pl-PL" sz="2800" dirty="0"/>
            </a:br>
            <a:endParaRPr lang="pl-PL" sz="2800" dirty="0"/>
          </a:p>
          <a:p>
            <a:pPr lvl="0"/>
            <a:r>
              <a:rPr lang="pl-PL" sz="2800" b="1" dirty="0"/>
              <a:t>przestrzegania statutu i uchwał </a:t>
            </a:r>
            <a:r>
              <a:rPr lang="pl-PL" sz="2800" dirty="0"/>
              <a:t>władz KPK,</a:t>
            </a:r>
            <a:br>
              <a:rPr lang="pl-PL" sz="2800" dirty="0"/>
            </a:br>
            <a:endParaRPr lang="pl-PL" sz="2800" dirty="0"/>
          </a:p>
          <a:p>
            <a:r>
              <a:rPr lang="pl-PL" sz="2800" dirty="0"/>
              <a:t>regularnego </a:t>
            </a:r>
            <a:r>
              <a:rPr lang="pl-PL" sz="2800" b="1" dirty="0"/>
              <a:t>opłacania składek</a:t>
            </a:r>
            <a:r>
              <a:rPr lang="pl-PL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582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Władze KPK</a:t>
            </a:r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pl-PL" sz="3200" b="1" dirty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pl-PL" sz="3200" b="1" dirty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pl-PL" sz="3200" b="1" dirty="0"/>
              <a:t>Walne Zebranie Członków</a:t>
            </a:r>
            <a:r>
              <a:rPr lang="pl-PL" sz="3200" dirty="0"/>
              <a:t> </a:t>
            </a:r>
            <a:br>
              <a:rPr lang="pl-PL" sz="3200" dirty="0"/>
            </a:br>
            <a:endParaRPr lang="pl-PL" sz="3200" dirty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pl-PL" sz="3200" dirty="0"/>
              <a:t>Zarząd 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pl-PL" sz="3200" dirty="0"/>
              <a:t>Komisja Rewizyjna</a:t>
            </a:r>
          </a:p>
        </p:txBody>
      </p:sp>
      <p:sp>
        <p:nvSpPr>
          <p:cNvPr id="6" name="Nawias klamrowy zamykający 5"/>
          <p:cNvSpPr/>
          <p:nvPr/>
        </p:nvSpPr>
        <p:spPr>
          <a:xfrm>
            <a:off x="4788024" y="3707191"/>
            <a:ext cx="288032" cy="1080120"/>
          </a:xfrm>
          <a:prstGeom prst="rightBrace">
            <a:avLst/>
          </a:prstGeom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652120" y="3707191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wybierane przez Walne Zebranie, </a:t>
            </a:r>
            <a:br>
              <a:rPr lang="pl-PL" sz="2400" b="1" dirty="0"/>
            </a:br>
            <a:r>
              <a:rPr lang="pl-PL" sz="2400" b="1" dirty="0"/>
              <a:t>na 3 lata</a:t>
            </a:r>
          </a:p>
        </p:txBody>
      </p:sp>
    </p:spTree>
    <p:extLst>
      <p:ext uri="{BB962C8B-B14F-4D97-AF65-F5344CB8AC3E}">
        <p14:creationId xmlns:p14="http://schemas.microsoft.com/office/powerpoint/2010/main" val="100065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(Wybrane) kompetencje </a:t>
            </a:r>
            <a:br>
              <a:rPr lang="pl-PL" dirty="0"/>
            </a:br>
            <a:r>
              <a:rPr lang="pl-PL" dirty="0"/>
              <a:t>Walnego Zebrania Członków: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628800"/>
            <a:ext cx="7920880" cy="4800600"/>
          </a:xfrm>
        </p:spPr>
        <p:txBody>
          <a:bodyPr>
            <a:normAutofit/>
          </a:bodyPr>
          <a:lstStyle/>
          <a:p>
            <a:pPr lvl="0" algn="just"/>
            <a:endParaRPr lang="pl-PL" sz="2400" b="1" dirty="0"/>
          </a:p>
          <a:p>
            <a:pPr lvl="0" algn="just"/>
            <a:r>
              <a:rPr lang="pl-PL" sz="2400" b="1" dirty="0"/>
              <a:t>określenie głównych kierunków </a:t>
            </a:r>
            <a:r>
              <a:rPr lang="pl-PL" sz="2400" dirty="0"/>
              <a:t>działania i rozwoju KPK, </a:t>
            </a:r>
            <a:br>
              <a:rPr lang="pl-PL" sz="2400" dirty="0"/>
            </a:br>
            <a:endParaRPr lang="pl-PL" sz="2400" dirty="0"/>
          </a:p>
          <a:p>
            <a:pPr lvl="0" algn="just"/>
            <a:r>
              <a:rPr lang="pl-PL" sz="2400" b="1" dirty="0"/>
              <a:t>wybór i odwoływanie </a:t>
            </a:r>
            <a:r>
              <a:rPr lang="pl-PL" sz="2400" dirty="0"/>
              <a:t>wszystkich władz KPK,</a:t>
            </a:r>
          </a:p>
          <a:p>
            <a:pPr lvl="0" algn="just"/>
            <a:endParaRPr lang="pl-PL" sz="2400" dirty="0"/>
          </a:p>
          <a:p>
            <a:pPr lvl="0" algn="just"/>
            <a:r>
              <a:rPr lang="pl-PL" sz="2400" dirty="0"/>
              <a:t>udzielanie Zarządowi </a:t>
            </a:r>
            <a:r>
              <a:rPr lang="pl-PL" sz="2400" b="1" dirty="0"/>
              <a:t>absolutorium</a:t>
            </a:r>
            <a:r>
              <a:rPr lang="pl-PL" sz="2400" dirty="0"/>
              <a:t> na wniosek Komisji Rewizyjnej, </a:t>
            </a:r>
          </a:p>
          <a:p>
            <a:pPr lvl="0" algn="just"/>
            <a:endParaRPr lang="pl-PL" sz="2400" dirty="0"/>
          </a:p>
          <a:p>
            <a:pPr lvl="0" algn="just"/>
            <a:r>
              <a:rPr lang="pl-PL" sz="2400" dirty="0"/>
              <a:t>rozpatrywanie i zatwierdzanie </a:t>
            </a:r>
            <a:r>
              <a:rPr lang="pl-PL" sz="2400" b="1" dirty="0"/>
              <a:t>sprawozdania finansowego </a:t>
            </a:r>
            <a:br>
              <a:rPr lang="pl-PL" sz="2400" b="1" dirty="0"/>
            </a:br>
            <a:r>
              <a:rPr lang="pl-PL" sz="2400" b="1" dirty="0"/>
              <a:t>i merytorycznego </a:t>
            </a:r>
            <a:r>
              <a:rPr lang="pl-PL" sz="2400" dirty="0"/>
              <a:t>oraz sprawozdań  władz KPK.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154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(Wybrane) kompetencje Zarządu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064896" cy="4800600"/>
          </a:xfrm>
        </p:spPr>
        <p:txBody>
          <a:bodyPr>
            <a:normAutofit/>
          </a:bodyPr>
          <a:lstStyle/>
          <a:p>
            <a:endParaRPr lang="pl-PL" sz="2400" dirty="0"/>
          </a:p>
          <a:p>
            <a:r>
              <a:rPr lang="pl-PL" sz="2400" dirty="0"/>
              <a:t>kierowanie </a:t>
            </a:r>
            <a:r>
              <a:rPr lang="pl-PL" sz="2400" b="1" dirty="0"/>
              <a:t>bieżącą pracą </a:t>
            </a:r>
            <a:r>
              <a:rPr lang="pl-PL" sz="2400" dirty="0"/>
              <a:t>KPK,</a:t>
            </a:r>
          </a:p>
          <a:p>
            <a:endParaRPr lang="pl-PL" sz="2400" dirty="0"/>
          </a:p>
          <a:p>
            <a:r>
              <a:rPr lang="pl-PL" sz="2400" b="1" dirty="0"/>
              <a:t>realizowanie uchwał</a:t>
            </a:r>
            <a:r>
              <a:rPr lang="pl-PL" sz="2400" dirty="0"/>
              <a:t> Walnego Zebrania,</a:t>
            </a:r>
          </a:p>
          <a:p>
            <a:endParaRPr lang="pl-PL" sz="2400" b="1" dirty="0"/>
          </a:p>
          <a:p>
            <a:r>
              <a:rPr lang="pl-PL" sz="2400" b="1" dirty="0"/>
              <a:t>zarządzanie majątkiem </a:t>
            </a:r>
            <a:r>
              <a:rPr lang="pl-PL" sz="2400" dirty="0"/>
              <a:t>KPK,</a:t>
            </a:r>
          </a:p>
          <a:p>
            <a:endParaRPr lang="pl-PL" sz="2400" b="1" dirty="0"/>
          </a:p>
          <a:p>
            <a:r>
              <a:rPr lang="pl-PL" sz="2400" b="1" dirty="0"/>
              <a:t>planowanie i prowadzenie gospodarki finansowej</a:t>
            </a:r>
            <a:r>
              <a:rPr lang="pl-PL" sz="2400" dirty="0"/>
              <a:t>,</a:t>
            </a:r>
          </a:p>
          <a:p>
            <a:endParaRPr lang="pl-PL" sz="2400" b="1" dirty="0"/>
          </a:p>
          <a:p>
            <a:r>
              <a:rPr lang="pl-PL" sz="2400" b="1" dirty="0"/>
              <a:t>reprezentowanie KPK </a:t>
            </a:r>
            <a:r>
              <a:rPr lang="pl-PL" sz="2400" dirty="0"/>
              <a:t>na zewnątrz i działanie w jego imieniu.</a:t>
            </a:r>
          </a:p>
        </p:txBody>
      </p:sp>
    </p:spTree>
    <p:extLst>
      <p:ext uri="{BB962C8B-B14F-4D97-AF65-F5344CB8AC3E}">
        <p14:creationId xmlns:p14="http://schemas.microsoft.com/office/powerpoint/2010/main" val="2065148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(Wybrane) kompetencje Komisji Rewizyjnej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252536" y="1628800"/>
            <a:ext cx="8100392" cy="5112568"/>
          </a:xfrm>
        </p:spPr>
        <p:txBody>
          <a:bodyPr>
            <a:normAutofit/>
          </a:bodyPr>
          <a:lstStyle/>
          <a:p>
            <a:pPr marL="411480" lvl="1" indent="0" algn="just">
              <a:buNone/>
            </a:pPr>
            <a:endParaRPr lang="pl-PL" sz="2400" b="1" dirty="0"/>
          </a:p>
          <a:p>
            <a:pPr lvl="1" algn="just">
              <a:buClr>
                <a:schemeClr val="bg2">
                  <a:lumMod val="50000"/>
                </a:schemeClr>
              </a:buClr>
            </a:pPr>
            <a:r>
              <a:rPr lang="pl-PL" sz="2400" b="1" dirty="0"/>
              <a:t>kontrola całokształtu</a:t>
            </a:r>
            <a:r>
              <a:rPr lang="pl-PL" sz="2400" dirty="0"/>
              <a:t> działalności KPK, w tym gospodarczej i finansowej;</a:t>
            </a:r>
          </a:p>
          <a:p>
            <a:pPr lvl="1" algn="just">
              <a:buClr>
                <a:schemeClr val="bg2">
                  <a:lumMod val="50000"/>
                </a:schemeClr>
              </a:buClr>
            </a:pPr>
            <a:endParaRPr lang="pl-PL" sz="2400" b="1" dirty="0"/>
          </a:p>
          <a:p>
            <a:pPr lvl="1" algn="just">
              <a:buClr>
                <a:schemeClr val="bg2">
                  <a:lumMod val="50000"/>
                </a:schemeClr>
              </a:buClr>
            </a:pPr>
            <a:r>
              <a:rPr lang="pl-PL" sz="2400" b="1" dirty="0"/>
              <a:t>ocena pracy Zarządu</a:t>
            </a:r>
            <a:r>
              <a:rPr lang="pl-PL" sz="2400" dirty="0"/>
              <a:t>, w tym corocznych sprawozdań </a:t>
            </a:r>
            <a:br>
              <a:rPr lang="pl-PL" sz="2400" dirty="0"/>
            </a:br>
            <a:r>
              <a:rPr lang="pl-PL" sz="2400" dirty="0"/>
              <a:t>i bilansu, pod względem legalności, rzetelności, gospodarności i celowości;</a:t>
            </a:r>
          </a:p>
          <a:p>
            <a:pPr lvl="1" algn="just">
              <a:buClr>
                <a:schemeClr val="bg2">
                  <a:lumMod val="50000"/>
                </a:schemeClr>
              </a:buClr>
            </a:pPr>
            <a:endParaRPr lang="pl-PL" sz="2400" b="1" dirty="0"/>
          </a:p>
          <a:p>
            <a:pPr lvl="1" algn="just">
              <a:buClr>
                <a:schemeClr val="bg2">
                  <a:lumMod val="50000"/>
                </a:schemeClr>
              </a:buClr>
            </a:pPr>
            <a:r>
              <a:rPr lang="pl-PL" sz="2400" b="1" dirty="0"/>
              <a:t>zatwierdzanie planu finansowego</a:t>
            </a:r>
            <a:r>
              <a:rPr lang="pl-PL" sz="2400" dirty="0"/>
              <a:t>;</a:t>
            </a:r>
          </a:p>
          <a:p>
            <a:pPr lvl="1" algn="just">
              <a:buClr>
                <a:schemeClr val="bg2">
                  <a:lumMod val="50000"/>
                </a:schemeClr>
              </a:buClr>
            </a:pPr>
            <a:endParaRPr lang="pl-PL" sz="2400" b="1" dirty="0"/>
          </a:p>
          <a:p>
            <a:pPr lvl="1" algn="just">
              <a:buClr>
                <a:schemeClr val="bg2">
                  <a:lumMod val="50000"/>
                </a:schemeClr>
              </a:buClr>
            </a:pPr>
            <a:r>
              <a:rPr lang="pl-PL" sz="2400" b="1" dirty="0"/>
              <a:t>składanie sprawozdań </a:t>
            </a:r>
            <a:r>
              <a:rPr lang="pl-PL" sz="2400" dirty="0"/>
              <a:t>na Walnym Zebraniu Członków wraz z oceną działalności KPK i Zarządu KPK.</a:t>
            </a:r>
          </a:p>
        </p:txBody>
      </p:sp>
    </p:spTree>
    <p:extLst>
      <p:ext uri="{BB962C8B-B14F-4D97-AF65-F5344CB8AC3E}">
        <p14:creationId xmlns:p14="http://schemas.microsoft.com/office/powerpoint/2010/main" val="1289588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Składka członkowska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jest </a:t>
            </a:r>
            <a:r>
              <a:rPr lang="pl-PL" sz="2400" b="1" dirty="0"/>
              <a:t>obowiązkowa</a:t>
            </a:r>
            <a:r>
              <a:rPr lang="pl-PL" sz="2400" dirty="0"/>
              <a:t>,</a:t>
            </a:r>
          </a:p>
          <a:p>
            <a:pPr algn="just"/>
            <a:r>
              <a:rPr lang="pl-PL" sz="2400" dirty="0"/>
              <a:t>jej wysokość to czterokrotność minimalnej stawki </a:t>
            </a:r>
            <a:br>
              <a:rPr lang="pl-PL" sz="2400" dirty="0"/>
            </a:br>
            <a:r>
              <a:rPr lang="pl-PL" sz="2400" dirty="0"/>
              <a:t>za godzinę pracy w danym roku kalendarzowym.</a:t>
            </a:r>
            <a:br>
              <a:rPr lang="pl-PL" sz="2400" dirty="0"/>
            </a:br>
            <a:endParaRPr lang="pl-PL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Wysokość składki za 2023 rok:</a:t>
            </a:r>
          </a:p>
          <a:p>
            <a:pPr algn="just"/>
            <a:r>
              <a:rPr lang="pl-PL" sz="2400" dirty="0"/>
              <a:t>4x19,70 zł = </a:t>
            </a:r>
            <a:r>
              <a:rPr lang="pl-PL" sz="20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94</a:t>
            </a:r>
            <a:r>
              <a:rPr lang="pl-PL" sz="2400" b="1" dirty="0"/>
              <a:t> zł</a:t>
            </a:r>
          </a:p>
        </p:txBody>
      </p:sp>
    </p:spTree>
    <p:extLst>
      <p:ext uri="{BB962C8B-B14F-4D97-AF65-F5344CB8AC3E}">
        <p14:creationId xmlns:p14="http://schemas.microsoft.com/office/powerpoint/2010/main" val="3231932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Składka członkowska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/>
              <a:t>Dla </a:t>
            </a:r>
            <a:r>
              <a:rPr lang="pl-PL" sz="2400" b="1" dirty="0"/>
              <a:t>młodzieży uczącej się do 26 roku życia </a:t>
            </a:r>
            <a:br>
              <a:rPr lang="pl-PL" sz="2400" dirty="0"/>
            </a:br>
            <a:r>
              <a:rPr lang="pl-PL" sz="2400" dirty="0"/>
              <a:t>to dwukrotność minimalnej stawki za godzinę pracy </a:t>
            </a:r>
            <a:br>
              <a:rPr lang="pl-PL" sz="2400" dirty="0"/>
            </a:br>
            <a:r>
              <a:rPr lang="pl-PL" sz="2400" dirty="0"/>
              <a:t>w danym roku kalendarzowym (</a:t>
            </a:r>
            <a:r>
              <a:rPr lang="pl-PL" sz="2400" b="1" dirty="0"/>
              <a:t>połowa stawki podstawowej</a:t>
            </a:r>
            <a:r>
              <a:rPr lang="pl-PL" sz="2400" dirty="0"/>
              <a:t>).</a:t>
            </a:r>
          </a:p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algn="just"/>
            <a:r>
              <a:rPr lang="pl-PL" sz="2400" dirty="0"/>
              <a:t>Wysokość składki ulgowej za 2023 rok:</a:t>
            </a:r>
          </a:p>
          <a:p>
            <a:pPr algn="just"/>
            <a:r>
              <a:rPr lang="pl-PL" sz="2400" dirty="0"/>
              <a:t>2x23,50 zł= </a:t>
            </a:r>
            <a:r>
              <a:rPr lang="pl-PL" sz="2400" b="1" dirty="0"/>
              <a:t>47 zł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17182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opłacić składkę?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208912" cy="4800600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sz="3200" dirty="0"/>
              <a:t>NUMER KONTA: </a:t>
            </a:r>
          </a:p>
          <a:p>
            <a:pPr marL="114300" indent="0">
              <a:buNone/>
            </a:pPr>
            <a:r>
              <a:rPr lang="pl-PL" sz="3200" b="1" dirty="0"/>
              <a:t>37 1600 1462 1876 8210 7000 0001 </a:t>
            </a:r>
            <a:r>
              <a:rPr lang="pl-PL" sz="3200" dirty="0"/>
              <a:t>(bank BGŻ) </a:t>
            </a:r>
          </a:p>
          <a:p>
            <a:endParaRPr lang="pl-PL" sz="3200" dirty="0"/>
          </a:p>
          <a:p>
            <a:r>
              <a:rPr lang="pl-PL" sz="3200" dirty="0"/>
              <a:t>Tytułem: Imię Nazwisko składka za 2023 </a:t>
            </a:r>
          </a:p>
        </p:txBody>
      </p:sp>
    </p:spTree>
    <p:extLst>
      <p:ext uri="{BB962C8B-B14F-4D97-AF65-F5344CB8AC3E}">
        <p14:creationId xmlns:p14="http://schemas.microsoft.com/office/powerpoint/2010/main" val="53164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Stowarzyszenie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600200"/>
            <a:ext cx="8208912" cy="4800600"/>
          </a:xfrm>
        </p:spPr>
        <p:txBody>
          <a:bodyPr>
            <a:normAutofit/>
          </a:bodyPr>
          <a:lstStyle/>
          <a:p>
            <a:endParaRPr lang="pl-PL" sz="2400" dirty="0"/>
          </a:p>
          <a:p>
            <a:pPr marL="118872" indent="0">
              <a:buNone/>
            </a:pPr>
            <a:r>
              <a:rPr lang="pl-PL" sz="3200" dirty="0"/>
              <a:t>Pełna nazwa Stowarzyszenia brzmi:</a:t>
            </a:r>
          </a:p>
          <a:p>
            <a:pPr marL="118872" indent="0">
              <a:buNone/>
            </a:pPr>
            <a:endParaRPr lang="pl-PL" sz="3200" dirty="0"/>
          </a:p>
          <a:p>
            <a:pPr marL="118872" indent="0">
              <a:buNone/>
            </a:pPr>
            <a:r>
              <a:rPr lang="pl-PL" sz="3000" b="1" dirty="0"/>
              <a:t>Koło Przyjaciół Korczakowa </a:t>
            </a:r>
            <a:br>
              <a:rPr lang="pl-PL" sz="3000" b="1" dirty="0"/>
            </a:br>
            <a:r>
              <a:rPr lang="pl-PL" sz="3000" b="1" dirty="0"/>
              <a:t>im. Jerzego </a:t>
            </a:r>
            <a:r>
              <a:rPr lang="pl-PL" sz="3000" b="1" dirty="0" err="1"/>
              <a:t>Zgodzińskiego</a:t>
            </a:r>
            <a:endParaRPr lang="pl-PL" sz="3000" b="1" dirty="0"/>
          </a:p>
          <a:p>
            <a:pPr marL="118872" indent="0">
              <a:buNone/>
            </a:pPr>
            <a:endParaRPr lang="pl-PL" sz="3000" dirty="0"/>
          </a:p>
          <a:p>
            <a:pPr marL="118872" indent="0">
              <a:buNone/>
            </a:pPr>
            <a:r>
              <a:rPr lang="pl-PL" sz="3000" dirty="0"/>
              <a:t>Zostało założone 21 lipca 2018 roku w Korczakowie</a:t>
            </a:r>
          </a:p>
        </p:txBody>
      </p:sp>
    </p:spTree>
    <p:extLst>
      <p:ext uri="{BB962C8B-B14F-4D97-AF65-F5344CB8AC3E}">
        <p14:creationId xmlns:p14="http://schemas.microsoft.com/office/powerpoint/2010/main" val="102927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zostać członkiem KPK? </a:t>
            </a:r>
            <a:br>
              <a:rPr lang="pl-PL" dirty="0"/>
            </a:br>
            <a:r>
              <a:rPr lang="pl-PL" dirty="0"/>
              <a:t>3 proste kroki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896375"/>
            <a:ext cx="8280920" cy="49971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2800" dirty="0"/>
              <a:t>Ściągnij z naszej strony DEKLARACJĘ CZŁONKOWSKĄ.</a:t>
            </a:r>
          </a:p>
          <a:p>
            <a:pPr marL="514350" indent="-514350">
              <a:buAutoNum type="arabicPeriod"/>
            </a:pPr>
            <a:endParaRPr lang="pl-PL" sz="2800" dirty="0"/>
          </a:p>
          <a:p>
            <a:pPr marL="514350" indent="-514350">
              <a:buAutoNum type="arabicPeriod"/>
            </a:pPr>
            <a:r>
              <a:rPr lang="pl-PL" sz="2800" dirty="0"/>
              <a:t>Wypełnij ją.</a:t>
            </a:r>
          </a:p>
          <a:p>
            <a:pPr marL="514350" indent="-514350">
              <a:buAutoNum type="arabicPeriod"/>
            </a:pPr>
            <a:endParaRPr lang="pl-PL" sz="2800" dirty="0"/>
          </a:p>
          <a:p>
            <a:pPr marL="514350" indent="-514350">
              <a:buAutoNum type="arabicPeriod"/>
            </a:pPr>
            <a:r>
              <a:rPr lang="pl-PL" sz="2800" dirty="0"/>
              <a:t>Przyślij na adres </a:t>
            </a:r>
          </a:p>
          <a:p>
            <a:pPr marL="0" indent="0">
              <a:buNone/>
            </a:pPr>
            <a:r>
              <a:rPr lang="pl-PL" sz="2800" dirty="0"/>
              <a:t>	</a:t>
            </a:r>
            <a:r>
              <a:rPr lang="pl-PL" sz="2800" b="1" dirty="0"/>
              <a:t>Koło Przyjaciół Korczakowa </a:t>
            </a:r>
            <a:br>
              <a:rPr lang="pl-PL" sz="2800" b="1" dirty="0"/>
            </a:br>
            <a:r>
              <a:rPr lang="pl-PL" sz="2800" b="1" dirty="0"/>
              <a:t>	im. Jerzego </a:t>
            </a:r>
            <a:r>
              <a:rPr lang="pl-PL" sz="2800" b="1" dirty="0" err="1"/>
              <a:t>Zgodzińskiego</a:t>
            </a:r>
            <a:br>
              <a:rPr lang="pl-PL" sz="2800" b="1" dirty="0"/>
            </a:br>
            <a:r>
              <a:rPr lang="pl-PL" sz="2800" b="1" dirty="0"/>
              <a:t>	</a:t>
            </a:r>
            <a:r>
              <a:rPr lang="pl-PL" sz="2000" b="1" i="0" dirty="0">
                <a:effectLst/>
              </a:rPr>
              <a:t>ul. Sienkiewicza 36, 65-431 Zielona Góra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/>
              <a:t>	Lub jej skan na adres kpk@korczakowo.org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3244023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Pytania, wątpliwości?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3200" dirty="0"/>
          </a:p>
          <a:p>
            <a:pPr marL="114300" indent="0" algn="ctr">
              <a:buNone/>
            </a:pPr>
            <a:endParaRPr lang="pl-PL" sz="3200" dirty="0"/>
          </a:p>
          <a:p>
            <a:pPr marL="114300" indent="0" algn="ctr">
              <a:buNone/>
            </a:pPr>
            <a:r>
              <a:rPr lang="pl-PL" sz="4000" dirty="0"/>
              <a:t>W razie pytań lub wątpliwości</a:t>
            </a:r>
            <a:br>
              <a:rPr lang="pl-PL" sz="4000" dirty="0"/>
            </a:br>
            <a:r>
              <a:rPr lang="pl-PL" sz="4000" dirty="0"/>
              <a:t>prosimy o kontakt na adres </a:t>
            </a:r>
            <a:r>
              <a:rPr lang="pl-PL" sz="4000" b="1" dirty="0"/>
              <a:t>kpk@korczakowo.org</a:t>
            </a:r>
          </a:p>
        </p:txBody>
      </p:sp>
    </p:spTree>
    <p:extLst>
      <p:ext uri="{BB962C8B-B14F-4D97-AF65-F5344CB8AC3E}">
        <p14:creationId xmlns:p14="http://schemas.microsoft.com/office/powerpoint/2010/main" val="311062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00600"/>
          </a:xfrm>
        </p:spPr>
        <p:txBody>
          <a:bodyPr>
            <a:normAutofit/>
          </a:bodyPr>
          <a:lstStyle/>
          <a:p>
            <a:endParaRPr lang="pl-PL" sz="3200" dirty="0"/>
          </a:p>
          <a:p>
            <a:pPr marL="114300" indent="0">
              <a:buNone/>
            </a:pPr>
            <a:r>
              <a:rPr lang="pl-PL" sz="3200" dirty="0"/>
              <a:t>1. Podstawowe informacje o Stowarzyszeniu</a:t>
            </a:r>
          </a:p>
          <a:p>
            <a:pPr marL="114300" indent="0">
              <a:buNone/>
            </a:pPr>
            <a:r>
              <a:rPr lang="pl-PL" sz="3200" dirty="0"/>
              <a:t>2. Cele</a:t>
            </a:r>
          </a:p>
          <a:p>
            <a:pPr marL="114300" indent="0">
              <a:buNone/>
            </a:pPr>
            <a:r>
              <a:rPr lang="pl-PL" sz="3200" dirty="0"/>
              <a:t>3. Członkowie KPK</a:t>
            </a:r>
          </a:p>
          <a:p>
            <a:pPr marL="114300" indent="0">
              <a:buNone/>
            </a:pPr>
            <a:r>
              <a:rPr lang="pl-PL" sz="3200" dirty="0"/>
              <a:t>4. Władze</a:t>
            </a:r>
          </a:p>
          <a:p>
            <a:pPr marL="114300" indent="0">
              <a:buNone/>
            </a:pPr>
            <a:r>
              <a:rPr lang="pl-PL" sz="3200" dirty="0"/>
              <a:t>5. Składki</a:t>
            </a:r>
          </a:p>
          <a:p>
            <a:pPr marL="114300" indent="0">
              <a:buNone/>
            </a:pPr>
            <a:r>
              <a:rPr lang="pl-PL" sz="3200" dirty="0"/>
              <a:t>6. Jak zostać członkiem?</a:t>
            </a:r>
          </a:p>
        </p:txBody>
      </p:sp>
    </p:spTree>
    <p:extLst>
      <p:ext uri="{BB962C8B-B14F-4D97-AF65-F5344CB8AC3E}">
        <p14:creationId xmlns:p14="http://schemas.microsoft.com/office/powerpoint/2010/main" val="351570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 działa KPK?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Na następnych slajdach znajdują się najważniejsze punkty wyciągnięte ze statutu Stowarzyszenia. </a:t>
            </a:r>
          </a:p>
          <a:p>
            <a:r>
              <a:rPr lang="pl-PL" sz="2400" dirty="0"/>
              <a:t>Zachęcamy do zapoznania się z całością dokumentu, </a:t>
            </a:r>
            <a:br>
              <a:rPr lang="pl-PL" sz="2400" dirty="0"/>
            </a:br>
            <a:r>
              <a:rPr lang="pl-PL" sz="2400" dirty="0"/>
              <a:t>którą można znaleźć na stronie </a:t>
            </a:r>
            <a:r>
              <a:rPr lang="pl-PL" sz="2400" dirty="0">
                <a:hlinkClick r:id="rId2"/>
              </a:rPr>
              <a:t>www.korczakowo.org</a:t>
            </a:r>
            <a:r>
              <a:rPr lang="pl-PL" sz="2400" dirty="0"/>
              <a:t> </a:t>
            </a:r>
            <a:br>
              <a:rPr lang="pl-PL" sz="2400" dirty="0"/>
            </a:br>
            <a:r>
              <a:rPr lang="pl-PL" sz="2400" dirty="0"/>
              <a:t>w zakładce „Stowarzyszenie KPK”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6" r="34849" b="35555"/>
          <a:stretch/>
        </p:blipFill>
        <p:spPr bwMode="auto">
          <a:xfrm>
            <a:off x="0" y="4114381"/>
            <a:ext cx="8460432" cy="2743619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Elipsa 6"/>
          <p:cNvSpPr/>
          <p:nvPr/>
        </p:nvSpPr>
        <p:spPr>
          <a:xfrm>
            <a:off x="1763688" y="4005064"/>
            <a:ext cx="1656184" cy="679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4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064896" cy="1143000"/>
          </a:xfrm>
        </p:spPr>
        <p:txBody>
          <a:bodyPr/>
          <a:lstStyle/>
          <a:p>
            <a:r>
              <a:rPr lang="pl-PL" dirty="0"/>
              <a:t>Zasady działania KPK (wybrane):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1600200"/>
            <a:ext cx="7897688" cy="4800600"/>
          </a:xfrm>
        </p:spPr>
        <p:txBody>
          <a:bodyPr>
            <a:normAutofit/>
          </a:bodyPr>
          <a:lstStyle/>
          <a:p>
            <a:pPr lvl="0" algn="just"/>
            <a:r>
              <a:rPr lang="pl-PL" sz="2400" dirty="0"/>
              <a:t>KPK działa zgodnie z zasadami, celami i metodami wprowadzonymi przez </a:t>
            </a:r>
            <a:r>
              <a:rPr lang="pl-PL" sz="2400" b="1" dirty="0"/>
              <a:t>Janusza Korczaka</a:t>
            </a:r>
            <a:r>
              <a:rPr lang="pl-PL" sz="2400" dirty="0"/>
              <a:t>.</a:t>
            </a:r>
          </a:p>
          <a:p>
            <a:pPr lvl="0" algn="just"/>
            <a:endParaRPr lang="pl-PL" sz="2400" dirty="0"/>
          </a:p>
          <a:p>
            <a:pPr algn="just"/>
            <a:r>
              <a:rPr lang="pl-PL" sz="2400" dirty="0"/>
              <a:t>KPK jest dobrowolnym stowarzyszeniem </a:t>
            </a:r>
            <a:r>
              <a:rPr lang="pl-PL" sz="2400" b="1" dirty="0"/>
              <a:t>otwartym </a:t>
            </a:r>
            <a:br>
              <a:rPr lang="pl-PL" sz="2400" b="1" dirty="0"/>
            </a:br>
            <a:r>
              <a:rPr lang="pl-PL" sz="2400" b="1" dirty="0"/>
              <a:t>dla wszystkich </a:t>
            </a:r>
            <a:r>
              <a:rPr lang="pl-PL" sz="2400" dirty="0"/>
              <a:t>bez względu na pochodzenie, rasę </a:t>
            </a:r>
            <a:br>
              <a:rPr lang="pl-PL" sz="2400" dirty="0"/>
            </a:br>
            <a:r>
              <a:rPr lang="pl-PL" sz="2400" dirty="0"/>
              <a:t>czy wyznanie.</a:t>
            </a:r>
          </a:p>
          <a:p>
            <a:pPr algn="just"/>
            <a:endParaRPr lang="pl-PL" sz="2400" dirty="0"/>
          </a:p>
          <a:p>
            <a:pPr lvl="0" algn="just"/>
            <a:r>
              <a:rPr lang="pl-PL" sz="2400" dirty="0"/>
              <a:t>KPK jest stowarzyszeniem </a:t>
            </a:r>
            <a:r>
              <a:rPr lang="pl-PL" sz="2400" b="1" dirty="0"/>
              <a:t>apolitycznym, niezależnym ideowo i organizacyjnie od partii</a:t>
            </a:r>
            <a:r>
              <a:rPr lang="pl-PL" sz="2400" dirty="0"/>
              <a:t>, ruchów i organizacji </a:t>
            </a:r>
            <a:br>
              <a:rPr lang="pl-PL" sz="2400" dirty="0"/>
            </a:br>
            <a:r>
              <a:rPr lang="pl-PL" sz="2400" dirty="0"/>
              <a:t>o  charakterze politycznym. </a:t>
            </a:r>
          </a:p>
        </p:txBody>
      </p:sp>
    </p:spTree>
    <p:extLst>
      <p:ext uri="{BB962C8B-B14F-4D97-AF65-F5344CB8AC3E}">
        <p14:creationId xmlns:p14="http://schemas.microsoft.com/office/powerpoint/2010/main" val="179148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KPK (wybrane):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600200"/>
            <a:ext cx="7825680" cy="4800600"/>
          </a:xfrm>
        </p:spPr>
        <p:txBody>
          <a:bodyPr>
            <a:normAutofit/>
          </a:bodyPr>
          <a:lstStyle/>
          <a:p>
            <a:pPr lvl="0"/>
            <a:r>
              <a:rPr lang="pl-PL" sz="2800" b="1" dirty="0"/>
              <a:t>prowadzenie działalności edukacyjnej </a:t>
            </a:r>
            <a:br>
              <a:rPr lang="pl-PL" sz="2800" b="1" dirty="0"/>
            </a:br>
            <a:r>
              <a:rPr lang="pl-PL" sz="2800" b="1" dirty="0"/>
              <a:t>i kulturalnej</a:t>
            </a:r>
            <a:r>
              <a:rPr lang="pl-PL" sz="2800" dirty="0"/>
              <a:t>;</a:t>
            </a:r>
          </a:p>
          <a:p>
            <a:pPr lvl="0"/>
            <a:endParaRPr lang="pl-PL" sz="2800" dirty="0"/>
          </a:p>
          <a:p>
            <a:pPr lvl="0"/>
            <a:r>
              <a:rPr lang="pl-PL" sz="2800" b="1" dirty="0"/>
              <a:t>wspieranie dzieci i młodzieży </a:t>
            </a:r>
            <a:r>
              <a:rPr lang="pl-PL" sz="2800" dirty="0"/>
              <a:t>we wszechstronnym rozwoju;</a:t>
            </a:r>
          </a:p>
          <a:p>
            <a:pPr lvl="0"/>
            <a:endParaRPr lang="pl-PL" sz="2800" b="1" dirty="0"/>
          </a:p>
          <a:p>
            <a:pPr lvl="0"/>
            <a:r>
              <a:rPr lang="pl-PL" sz="2800" b="1" dirty="0"/>
              <a:t>szerzenie wiedzy o życiu, działalności i dorobku twórczym Janusza Korczaka.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686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Źródłami majątku KPK są: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b="1" dirty="0"/>
          </a:p>
          <a:p>
            <a:r>
              <a:rPr lang="pl-PL" sz="2400" b="1" dirty="0"/>
              <a:t>składki członkowskie</a:t>
            </a:r>
            <a:r>
              <a:rPr lang="pl-PL" sz="2400" dirty="0"/>
              <a:t>,</a:t>
            </a:r>
          </a:p>
          <a:p>
            <a:r>
              <a:rPr lang="pl-PL" sz="2400" dirty="0"/>
              <a:t>darowizny, zapisy i spadki, środki pochodzące z ofiarności publicznej, </a:t>
            </a:r>
          </a:p>
          <a:p>
            <a:r>
              <a:rPr lang="pl-PL" sz="2400" dirty="0"/>
              <a:t>dotacje, subwencje, udziały, lokaty,</a:t>
            </a:r>
          </a:p>
          <a:p>
            <a:r>
              <a:rPr lang="pl-PL" sz="2400" dirty="0"/>
              <a:t>dochody z majątku KPK, </a:t>
            </a:r>
            <a:r>
              <a:rPr lang="pl-PL" sz="2400" b="1" dirty="0"/>
              <a:t>dochody z własnej działalności </a:t>
            </a:r>
            <a:br>
              <a:rPr lang="pl-PL" sz="2400" b="1" dirty="0"/>
            </a:br>
            <a:r>
              <a:rPr lang="pl-PL" sz="2400" b="1" dirty="0"/>
              <a:t>(czyli głównie organizowanie obozu)</a:t>
            </a:r>
            <a:r>
              <a:rPr lang="pl-PL" sz="2400" dirty="0"/>
              <a:t>.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2400" dirty="0"/>
              <a:t>O </a:t>
            </a:r>
            <a:r>
              <a:rPr lang="pl-PL" sz="2400" b="1" dirty="0"/>
              <a:t>składkach</a:t>
            </a:r>
            <a:r>
              <a:rPr lang="pl-PL" sz="2400" dirty="0"/>
              <a:t> więcej pod koniec prezentacji.</a:t>
            </a:r>
          </a:p>
        </p:txBody>
      </p:sp>
    </p:spTree>
    <p:extLst>
      <p:ext uri="{BB962C8B-B14F-4D97-AF65-F5344CB8AC3E}">
        <p14:creationId xmlns:p14="http://schemas.microsoft.com/office/powerpoint/2010/main" val="64504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członków KPK: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pl-PL" sz="4000" dirty="0"/>
          </a:p>
          <a:p>
            <a:pPr lvl="0"/>
            <a:r>
              <a:rPr lang="pl-PL" sz="4000" dirty="0"/>
              <a:t>zwyczajni,</a:t>
            </a:r>
            <a:endParaRPr lang="pl-PL" sz="6000" dirty="0"/>
          </a:p>
          <a:p>
            <a:pPr lvl="0"/>
            <a:r>
              <a:rPr lang="pl-PL" sz="4000" dirty="0"/>
              <a:t>wspierający,</a:t>
            </a:r>
            <a:endParaRPr lang="pl-PL" sz="6000" dirty="0"/>
          </a:p>
          <a:p>
            <a:pPr lvl="0"/>
            <a:r>
              <a:rPr lang="pl-PL" sz="4000" dirty="0"/>
              <a:t>honorowi.</a:t>
            </a:r>
          </a:p>
          <a:p>
            <a:pPr marL="0" lvl="0" indent="0">
              <a:buNone/>
            </a:pPr>
            <a:endParaRPr lang="pl-PL" sz="6000" dirty="0"/>
          </a:p>
          <a:p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65046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Członek zwyczajny to: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800" dirty="0"/>
              <a:t>każda osoba fizyczna, która złoży </a:t>
            </a:r>
            <a:r>
              <a:rPr lang="pl-PL" sz="2800" b="1" dirty="0"/>
              <a:t>pisemną deklarację</a:t>
            </a:r>
            <a:r>
              <a:rPr lang="pl-PL" sz="2800" dirty="0"/>
              <a:t> i rekomendację dwóch członków KPK;</a:t>
            </a:r>
          </a:p>
          <a:p>
            <a:pPr algn="just"/>
            <a:r>
              <a:rPr lang="pl-PL" sz="2800" dirty="0"/>
              <a:t>przyjęcia dokonuje Zarząd uchwałą podjętą </a:t>
            </a:r>
            <a:br>
              <a:rPr lang="pl-PL" sz="2800" dirty="0"/>
            </a:br>
            <a:r>
              <a:rPr lang="pl-PL" sz="2800" dirty="0"/>
              <a:t>nie później niż w ciągu pół roku od daty złożenia deklaracji.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Za chwilę więcej o prawach i obowiązkach członka zwyczajnego.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6186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</TotalTime>
  <Words>782</Words>
  <Application>Microsoft Office PowerPoint</Application>
  <PresentationFormat>Pokaz na ekranie (4:3)</PresentationFormat>
  <Paragraphs>140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Cambria</vt:lpstr>
      <vt:lpstr>Open Sans</vt:lpstr>
      <vt:lpstr>Wingdings 2</vt:lpstr>
      <vt:lpstr>Przyleganie</vt:lpstr>
      <vt:lpstr>Co należy wiedzieć o Kole Przyjaciół Korczakowa  im. Jerzego Zgodzińskiego?</vt:lpstr>
      <vt:lpstr>Stowarzyszenie</vt:lpstr>
      <vt:lpstr>Spis treści</vt:lpstr>
      <vt:lpstr>Jak działa KPK?</vt:lpstr>
      <vt:lpstr>Zasady działania KPK (wybrane):</vt:lpstr>
      <vt:lpstr>Cele KPK (wybrane):</vt:lpstr>
      <vt:lpstr>Źródłami majątku KPK są: </vt:lpstr>
      <vt:lpstr>Rodzaje członków KPK:</vt:lpstr>
      <vt:lpstr>Członek zwyczajny to:</vt:lpstr>
      <vt:lpstr>Wspierający, honorowy?</vt:lpstr>
      <vt:lpstr>Prawa – członkowie zwyczajni mają prawo do:</vt:lpstr>
      <vt:lpstr>Obowiązki – członkowie mają obowiązek:</vt:lpstr>
      <vt:lpstr>Władze KPK</vt:lpstr>
      <vt:lpstr>(Wybrane) kompetencje  Walnego Zebrania Członków:</vt:lpstr>
      <vt:lpstr>(Wybrane) kompetencje Zarządu</vt:lpstr>
      <vt:lpstr>(Wybrane) kompetencje Komisji Rewizyjnej</vt:lpstr>
      <vt:lpstr>Składka członkowska</vt:lpstr>
      <vt:lpstr>Składka członkowska</vt:lpstr>
      <vt:lpstr>Jak opłacić składkę?</vt:lpstr>
      <vt:lpstr>Jak zostać członkiem KPK?  3 proste kroki</vt:lpstr>
      <vt:lpstr>Pytania, wątpliwości?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Czym jest Koło Przyjaciół Korczakowa im. Jerzego Zgodzińskiego?</dc:title>
  <dc:creator>Michał</dc:creator>
  <cp:lastModifiedBy>Michał Kozień</cp:lastModifiedBy>
  <cp:revision>18</cp:revision>
  <dcterms:created xsi:type="dcterms:W3CDTF">2018-12-18T16:49:03Z</dcterms:created>
  <dcterms:modified xsi:type="dcterms:W3CDTF">2023-01-22T18:01:12Z</dcterms:modified>
</cp:coreProperties>
</file>